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68" r:id="rId3"/>
    <p:sldId id="310" r:id="rId4"/>
    <p:sldId id="271" r:id="rId5"/>
    <p:sldId id="257" r:id="rId6"/>
    <p:sldId id="267" r:id="rId7"/>
    <p:sldId id="266" r:id="rId8"/>
    <p:sldId id="289" r:id="rId9"/>
    <p:sldId id="312" r:id="rId10"/>
    <p:sldId id="313" r:id="rId11"/>
    <p:sldId id="291" r:id="rId12"/>
    <p:sldId id="314" r:id="rId13"/>
    <p:sldId id="300" r:id="rId14"/>
    <p:sldId id="280" r:id="rId15"/>
    <p:sldId id="302" r:id="rId16"/>
    <p:sldId id="319" r:id="rId17"/>
    <p:sldId id="272" r:id="rId18"/>
    <p:sldId id="320" r:id="rId19"/>
    <p:sldId id="311" r:id="rId20"/>
    <p:sldId id="269" r:id="rId21"/>
    <p:sldId id="32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yshneva" initials="v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04C"/>
    <a:srgbClr val="FFCCFF"/>
    <a:srgbClr val="E4C9FF"/>
    <a:srgbClr val="DEBDFF"/>
    <a:srgbClr val="FFB7FF"/>
    <a:srgbClr val="CC99FF"/>
    <a:srgbClr val="FFA7FF"/>
    <a:srgbClr val="FF99FF"/>
    <a:srgbClr val="FF9FFF"/>
    <a:srgbClr val="00001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89606" autoAdjust="0"/>
  </p:normalViewPr>
  <p:slideViewPr>
    <p:cSldViewPr>
      <p:cViewPr>
        <p:scale>
          <a:sx n="60" d="100"/>
          <a:sy n="60" d="100"/>
        </p:scale>
        <p:origin x="-156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3529D6-87F0-40AE-8CA4-70F73F8F4472}">
      <dsp:nvSpPr>
        <dsp:cNvPr id="0" name=""/>
        <dsp:cNvSpPr/>
      </dsp:nvSpPr>
      <dsp:spPr>
        <a:xfrm>
          <a:off x="0" y="387535"/>
          <a:ext cx="2032620" cy="1219572"/>
        </a:xfrm>
        <a:prstGeom prst="rect">
          <a:avLst/>
        </a:prstGeom>
        <a:solidFill>
          <a:srgbClr val="CC99FF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Выдача карты независимо от суммы чека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0" y="387535"/>
        <a:ext cx="2032620" cy="1219572"/>
      </dsp:txXfrm>
    </dsp:sp>
    <dsp:sp modelId="{E55F87E3-1CC5-4C78-95F6-9D5643E3AB03}">
      <dsp:nvSpPr>
        <dsp:cNvPr id="0" name=""/>
        <dsp:cNvSpPr/>
      </dsp:nvSpPr>
      <dsp:spPr>
        <a:xfrm>
          <a:off x="23659" y="1959991"/>
          <a:ext cx="2032620" cy="1219572"/>
        </a:xfrm>
        <a:prstGeom prst="rect">
          <a:avLst/>
        </a:prstGeom>
        <a:solidFill>
          <a:srgbClr val="CC99FF">
            <a:alpha val="84286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Базовый бонус  5%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23659" y="1959991"/>
        <a:ext cx="2032620" cy="1219572"/>
      </dsp:txXfrm>
    </dsp:sp>
    <dsp:sp modelId="{A1D03A74-D553-4004-ADA2-618157E31E0D}">
      <dsp:nvSpPr>
        <dsp:cNvPr id="0" name=""/>
        <dsp:cNvSpPr/>
      </dsp:nvSpPr>
      <dsp:spPr>
        <a:xfrm>
          <a:off x="2255903" y="1959991"/>
          <a:ext cx="2032620" cy="1219572"/>
        </a:xfrm>
        <a:prstGeom prst="rect">
          <a:avLst/>
        </a:prstGeom>
        <a:solidFill>
          <a:srgbClr val="CC99FF">
            <a:alpha val="78571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1 </a:t>
          </a:r>
          <a:r>
            <a:rPr lang="ru-RU" sz="2000" kern="1200" dirty="0" err="1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грн</a:t>
          </a:r>
          <a:r>
            <a:rPr lang="ru-RU" sz="20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. = 1 бонус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2255903" y="1959991"/>
        <a:ext cx="2032620" cy="1219572"/>
      </dsp:txXfrm>
    </dsp:sp>
    <dsp:sp modelId="{D75F73B0-D408-4D1E-A601-A96FE30E8F22}">
      <dsp:nvSpPr>
        <dsp:cNvPr id="0" name=""/>
        <dsp:cNvSpPr/>
      </dsp:nvSpPr>
      <dsp:spPr>
        <a:xfrm>
          <a:off x="4416151" y="1959987"/>
          <a:ext cx="2032620" cy="1219572"/>
        </a:xfrm>
        <a:prstGeom prst="rect">
          <a:avLst/>
        </a:prstGeom>
        <a:solidFill>
          <a:srgbClr val="CC99FF">
            <a:alpha val="72857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Срок действия бонусов 2 года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4416151" y="1959987"/>
        <a:ext cx="2032620" cy="1219572"/>
      </dsp:txXfrm>
    </dsp:sp>
    <dsp:sp modelId="{5894434B-16A5-499A-80AA-8FA0E3DAEF03}">
      <dsp:nvSpPr>
        <dsp:cNvPr id="0" name=""/>
        <dsp:cNvSpPr/>
      </dsp:nvSpPr>
      <dsp:spPr>
        <a:xfrm>
          <a:off x="23659" y="3328139"/>
          <a:ext cx="2032620" cy="1219572"/>
        </a:xfrm>
        <a:prstGeom prst="rect">
          <a:avLst/>
        </a:prstGeom>
        <a:solidFill>
          <a:srgbClr val="CC99FF">
            <a:alpha val="67143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Оплата чека бонусами в полном размере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23659" y="3328139"/>
        <a:ext cx="2032620" cy="1219572"/>
      </dsp:txXfrm>
    </dsp:sp>
    <dsp:sp modelId="{9885CB16-70D9-414C-80FD-1DD5AD9F4F76}">
      <dsp:nvSpPr>
        <dsp:cNvPr id="0" name=""/>
        <dsp:cNvSpPr/>
      </dsp:nvSpPr>
      <dsp:spPr>
        <a:xfrm>
          <a:off x="2255903" y="3328139"/>
          <a:ext cx="2032620" cy="1219572"/>
        </a:xfrm>
        <a:prstGeom prst="rect">
          <a:avLst/>
        </a:prstGeom>
        <a:solidFill>
          <a:srgbClr val="CC99FF">
            <a:alpha val="5571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Доп. Привилегии 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2255903" y="3328139"/>
        <a:ext cx="2032620" cy="1219572"/>
      </dsp:txXfrm>
    </dsp:sp>
    <dsp:sp modelId="{DA555001-AFEE-4B0B-AB4E-B592B18F19C9}">
      <dsp:nvSpPr>
        <dsp:cNvPr id="0" name=""/>
        <dsp:cNvSpPr/>
      </dsp:nvSpPr>
      <dsp:spPr>
        <a:xfrm>
          <a:off x="4416151" y="3328147"/>
          <a:ext cx="2032620" cy="1219572"/>
        </a:xfrm>
        <a:prstGeom prst="rect">
          <a:avLst/>
        </a:prstGeom>
        <a:solidFill>
          <a:srgbClr val="CC99FF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Доп. сервис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4416151" y="3328147"/>
        <a:ext cx="2032620" cy="121957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BDBE7E-2321-4285-A789-C42D0BB52245}">
      <dsp:nvSpPr>
        <dsp:cNvPr id="0" name=""/>
        <dsp:cNvSpPr/>
      </dsp:nvSpPr>
      <dsp:spPr>
        <a:xfrm>
          <a:off x="202" y="2714"/>
          <a:ext cx="2225664" cy="1565518"/>
        </a:xfrm>
        <a:prstGeom prst="rect">
          <a:avLst/>
        </a:prstGeom>
        <a:solidFill>
          <a:srgbClr val="E4C9FF">
            <a:alpha val="9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Персональные вознаграждения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02" y="2714"/>
        <a:ext cx="2225664" cy="1565518"/>
      </dsp:txXfrm>
    </dsp:sp>
    <dsp:sp modelId="{248B1F54-4DAC-463E-B186-95AFF7D30D4B}">
      <dsp:nvSpPr>
        <dsp:cNvPr id="0" name=""/>
        <dsp:cNvSpPr/>
      </dsp:nvSpPr>
      <dsp:spPr>
        <a:xfrm>
          <a:off x="0" y="1967079"/>
          <a:ext cx="2191047" cy="2251205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День рождение</a:t>
          </a:r>
          <a:endParaRPr lang="ru-RU" sz="2000" b="0" i="1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i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orbel" pitchFamily="34" charset="0"/>
            </a:rPr>
            <a:t>Welcome </a:t>
          </a:r>
          <a:r>
            <a:rPr lang="ru-RU" sz="2000" b="0" i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бонус</a:t>
          </a:r>
          <a:endParaRPr lang="ru-RU" sz="2000" b="0" i="1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Год/три года с нами </a:t>
          </a:r>
          <a:endParaRPr lang="ru-RU" sz="2000" b="0" i="1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0" y="1967079"/>
        <a:ext cx="2191047" cy="2251205"/>
      </dsp:txXfrm>
    </dsp:sp>
    <dsp:sp modelId="{25296DF9-E892-4E90-9D31-48E43446FD9D}">
      <dsp:nvSpPr>
        <dsp:cNvPr id="0" name=""/>
        <dsp:cNvSpPr/>
      </dsp:nvSpPr>
      <dsp:spPr>
        <a:xfrm>
          <a:off x="2555363" y="41985"/>
          <a:ext cx="2179929" cy="1565518"/>
        </a:xfrm>
        <a:prstGeom prst="rect">
          <a:avLst/>
        </a:prstGeom>
        <a:solidFill>
          <a:srgbClr val="E4C9FF">
            <a:alpha val="7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Специальные предложения/ акции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555363" y="41985"/>
        <a:ext cx="2179929" cy="1565518"/>
      </dsp:txXfrm>
    </dsp:sp>
    <dsp:sp modelId="{2EB1B2AC-93DD-41D0-B568-E902FCE8D560}">
      <dsp:nvSpPr>
        <dsp:cNvPr id="0" name=""/>
        <dsp:cNvSpPr/>
      </dsp:nvSpPr>
      <dsp:spPr>
        <a:xfrm>
          <a:off x="2592291" y="1867383"/>
          <a:ext cx="2179929" cy="281087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Экстра бонусы</a:t>
          </a:r>
          <a:endParaRPr lang="ru-RU" sz="2000" i="1" kern="1200" dirty="0">
            <a:solidFill>
              <a:schemeClr val="tx1">
                <a:lumMod val="75000"/>
                <a:lumOff val="25000"/>
              </a:schemeClr>
            </a:solidFill>
            <a:latin typeface="+mn-lt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i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orbel" pitchFamily="34" charset="0"/>
            </a:rPr>
            <a:t>Personal Promo</a:t>
          </a:r>
          <a:endParaRPr lang="ru-RU" sz="2000" i="1" kern="1200" dirty="0">
            <a:solidFill>
              <a:schemeClr val="tx1">
                <a:lumMod val="75000"/>
                <a:lumOff val="25000"/>
              </a:schemeClr>
            </a:solidFill>
            <a:latin typeface="Corbel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«счастливые часы/ дни»</a:t>
          </a:r>
          <a:endParaRPr lang="ru-RU" sz="2000" i="1" kern="1200" dirty="0">
            <a:solidFill>
              <a:schemeClr val="tx1">
                <a:lumMod val="75000"/>
                <a:lumOff val="25000"/>
              </a:schemeClr>
            </a:solidFill>
            <a:latin typeface="+mn-lt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День Рождения магазина</a:t>
          </a:r>
          <a:endParaRPr lang="ru-RU" sz="2000" i="1" kern="1200" dirty="0">
            <a:solidFill>
              <a:schemeClr val="tx1">
                <a:lumMod val="75000"/>
                <a:lumOff val="25000"/>
              </a:schemeClr>
            </a:solidFill>
            <a:latin typeface="+mn-lt"/>
          </a:endParaRPr>
        </a:p>
      </dsp:txBody>
      <dsp:txXfrm>
        <a:off x="2592291" y="1867383"/>
        <a:ext cx="2179929" cy="2810879"/>
      </dsp:txXfrm>
    </dsp:sp>
    <dsp:sp modelId="{B383A315-8711-47B9-97E6-AC67B3605784}">
      <dsp:nvSpPr>
        <dsp:cNvPr id="0" name=""/>
        <dsp:cNvSpPr/>
      </dsp:nvSpPr>
      <dsp:spPr>
        <a:xfrm>
          <a:off x="4988753" y="2495"/>
          <a:ext cx="2179929" cy="1565518"/>
        </a:xfrm>
        <a:prstGeom prst="rect">
          <a:avLst/>
        </a:prstGeom>
        <a:solidFill>
          <a:srgbClr val="E4C9FF">
            <a:alpha val="5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Доп</a:t>
          </a:r>
          <a:r>
            <a:rPr lang="ru-RU" sz="20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сервис</a:t>
          </a:r>
          <a:endParaRPr lang="ru-RU" sz="2000" b="1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4988753" y="2495"/>
        <a:ext cx="2179929" cy="1565518"/>
      </dsp:txXfrm>
    </dsp:sp>
    <dsp:sp modelId="{944D7452-7A38-4620-AC83-A5E93149F0B2}">
      <dsp:nvSpPr>
        <dsp:cNvPr id="0" name=""/>
        <dsp:cNvSpPr/>
      </dsp:nvSpPr>
      <dsp:spPr>
        <a:xfrm>
          <a:off x="5018422" y="1959932"/>
          <a:ext cx="2179929" cy="224802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Ремонт обуви</a:t>
          </a:r>
          <a:endParaRPr lang="ru-RU" sz="2000" i="1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Вечеринки для участников программы </a:t>
          </a:r>
          <a:endParaRPr lang="ru-RU" sz="2000" i="1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i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orbel" pitchFamily="34" charset="0"/>
            </a:rPr>
            <a:t>Pre-sell </a:t>
          </a:r>
          <a:r>
            <a:rPr lang="ru-RU" sz="2000" i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для членов клуба </a:t>
          </a:r>
          <a:endParaRPr lang="ru-RU" sz="2000" i="1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</dsp:txBody>
      <dsp:txXfrm>
        <a:off x="5018422" y="1959932"/>
        <a:ext cx="2179929" cy="224802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0AEB37-EF10-4068-936E-A6C3A2CDDC77}">
      <dsp:nvSpPr>
        <dsp:cNvPr id="0" name=""/>
        <dsp:cNvSpPr/>
      </dsp:nvSpPr>
      <dsp:spPr>
        <a:xfrm>
          <a:off x="1" y="0"/>
          <a:ext cx="5832645" cy="2417620"/>
        </a:xfrm>
        <a:prstGeom prst="rightArrow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2FD955-1D79-4A28-B312-6AAADCD9D24C}">
      <dsp:nvSpPr>
        <dsp:cNvPr id="0" name=""/>
        <dsp:cNvSpPr/>
      </dsp:nvSpPr>
      <dsp:spPr>
        <a:xfrm>
          <a:off x="12672" y="711060"/>
          <a:ext cx="1829167" cy="9670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Привлечение</a:t>
          </a:r>
          <a:endParaRPr lang="uk-UA" sz="20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12672" y="711060"/>
        <a:ext cx="1829167" cy="967048"/>
      </dsp:txXfrm>
    </dsp:sp>
    <dsp:sp modelId="{A980047B-3ADD-401C-95CA-F2568C3E2707}">
      <dsp:nvSpPr>
        <dsp:cNvPr id="0" name=""/>
        <dsp:cNvSpPr/>
      </dsp:nvSpPr>
      <dsp:spPr>
        <a:xfrm>
          <a:off x="1995329" y="713507"/>
          <a:ext cx="1675775" cy="9670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Удержание</a:t>
          </a:r>
          <a:endParaRPr lang="uk-UA" sz="20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1995329" y="713507"/>
        <a:ext cx="1675775" cy="967048"/>
      </dsp:txXfrm>
    </dsp:sp>
    <dsp:sp modelId="{4E54B310-3EDF-497A-BA89-EDF832940EC0}">
      <dsp:nvSpPr>
        <dsp:cNvPr id="0" name=""/>
        <dsp:cNvSpPr/>
      </dsp:nvSpPr>
      <dsp:spPr>
        <a:xfrm>
          <a:off x="3837218" y="711060"/>
          <a:ext cx="1675775" cy="9670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Возврат</a:t>
          </a:r>
          <a:endParaRPr lang="uk-UA" sz="20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837218" y="711060"/>
        <a:ext cx="1675775" cy="967048"/>
      </dsp:txXfrm>
    </dsp:sp>
  </dsp:spTree>
</dsp:drawing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C474A-BAAD-4E52-915E-60E40CB8EF63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2FE3F-1DA7-4A04-8777-EA8DEBFEF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2000 -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MTI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,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одной  из  первых  в  Украине,   запустила программу лояльности для клиентов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ИНТЕРТОП-клуб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2011</a:t>
            </a:r>
            <a:r>
              <a:rPr lang="ru-R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-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в дисконтной программе около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100 тыс.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участников, но накопительных карт на порядок больше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2012</a:t>
            </a:r>
            <a:r>
              <a:rPr lang="ru-R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-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в тестовом режиме запущена бонусная программа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INTERTOP PLUS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(г. Днепр)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2013</a:t>
            </a:r>
            <a:r>
              <a:rPr lang="ru-R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-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подключены все магазины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2017</a:t>
            </a:r>
            <a:r>
              <a:rPr lang="ru-RU" sz="14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-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в программе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INTERTOP PLUS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около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1.2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млн.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клиентов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FE3F-1DA7-4A04-8777-EA8DEBFEF5A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FE3F-1DA7-4A04-8777-EA8DEBFEF5A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Выдача карты независимо от суммы чека</a:t>
            </a:r>
          </a:p>
          <a:p>
            <a:pPr lvl="0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Базовый бонус  5%, 1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грн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= 1 бонус, Срок действия бонусов 2 года, Оплата чека бонусами в полном размере, Доп. Привилегии, Доп. сервис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FE3F-1DA7-4A04-8777-EA8DEBFEF5A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rtl="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Персональные вознаграждения:</a:t>
            </a:r>
            <a:r>
              <a:rPr lang="ru-RU" sz="1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sz="12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День рождение,</a:t>
            </a:r>
            <a:r>
              <a:rPr lang="ru-RU" sz="1200" b="0" i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12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rbel" pitchFamily="34" charset="0"/>
              </a:rPr>
              <a:t>Welcome </a:t>
            </a:r>
            <a:r>
              <a:rPr lang="ru-RU" sz="12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бонус,</a:t>
            </a:r>
            <a:r>
              <a:rPr lang="ru-RU" sz="1200" b="0" i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ru-RU" sz="12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Год/три года с нами </a:t>
            </a:r>
          </a:p>
          <a:p>
            <a:pPr lvl="0" rtl="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Специальные предложения/ акции: 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Экстра бонусы,</a:t>
            </a:r>
            <a:r>
              <a:rPr lang="ru-RU" sz="1200" i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</a:rPr>
              <a:t>Personal Promo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</a:rPr>
              <a:t>, «С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частливые часы/ дни», День Рождения магазина</a:t>
            </a:r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rtl="0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Доп.сервис: 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Ремонт обуви, Вечеринки для участников программы ,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rbel" pitchFamily="34" charset="0"/>
              </a:rPr>
              <a:t>Pre-sell </a:t>
            </a:r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для членов клуба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FE3F-1DA7-4A04-8777-EA8DEBFEF5A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FE3F-1DA7-4A04-8777-EA8DEBFEF5A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FE3F-1DA7-4A04-8777-EA8DEBFEF5A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Информирование клиента  о наличии программы, преимуществах, вознаграждение за первые покупки</a:t>
            </a:r>
          </a:p>
          <a:p>
            <a:pPr marL="342900" indent="-342900">
              <a:buAutoNum type="arabicPeriod"/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Персональные</a:t>
            </a:r>
            <a:r>
              <a:rPr lang="ru-RU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предложения, Информирование о проходящих акциях, остатке на счете поздравления, опросы</a:t>
            </a:r>
          </a:p>
          <a:p>
            <a:pPr marL="342900" indent="-342900">
              <a:buAutoNum type="arabicPeriod"/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Персональные</a:t>
            </a:r>
            <a:r>
              <a:rPr lang="ru-RU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п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редложения для уходящих клиентов, Опросы о причинах ухода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FE3F-1DA7-4A04-8777-EA8DEBFEF5A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</a:t>
            </a:r>
            <a:r>
              <a:rPr lang="ru-RU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ак удобно клиенту! Предоставьте ему варианты - </a:t>
            </a:r>
            <a:r>
              <a:rPr lang="ru-RU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Емайл</a:t>
            </a:r>
            <a:r>
              <a:rPr lang="ru-RU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СМС, Звонки, Соц.сети, Личные сообщения, Чат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Tx/>
              <a:buNone/>
            </a:pP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Viber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как канал коммуникации был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запущен в 2016,</a:t>
            </a:r>
            <a:r>
              <a:rPr lang="ru-RU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Доля </a:t>
            </a:r>
            <a:r>
              <a:rPr lang="uk-UA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коммуникаций</a:t>
            </a: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по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VIBER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составляют порядка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60%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FE3F-1DA7-4A04-8777-EA8DEBFEF5A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Доля продаж по акции </a:t>
            </a:r>
            <a:r>
              <a:rPr lang="ru-RU" b="1" dirty="0" smtClean="0"/>
              <a:t>24%, </a:t>
            </a:r>
            <a:r>
              <a:rPr lang="ru-RU" dirty="0" smtClean="0"/>
              <a:t>Прирост в продажах </a:t>
            </a:r>
            <a:r>
              <a:rPr lang="ru-RU" b="1" dirty="0" smtClean="0"/>
              <a:t>26%</a:t>
            </a:r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FE3F-1DA7-4A04-8777-EA8DEBFEF5A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Повышение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NPS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,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Улучшение качества предоставления информации,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Сокращение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CAR (Cancellation Rate)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, Повышение количества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выкупаемости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 резервов и пикапов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Более 500</a:t>
            </a:r>
            <a:r>
              <a:rPr lang="ru-RU" sz="1200" dirty="0" smtClean="0">
                <a:solidFill>
                  <a:srgbClr val="19004C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обращений в день,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100 %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закрытых обращений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FE3F-1DA7-4A04-8777-EA8DEBFEF5A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E205874-277F-408A-BA57-2B5F3722360E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BCDEE97-CC7C-4F9A-A445-C27BDDCAA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63035"/>
            <a:ext cx="9275851" cy="694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1309" y="-90000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AutoShape 6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 l="3125" t="8523" b="12641"/>
          <a:stretch>
            <a:fillRect/>
          </a:stretch>
        </p:blipFill>
        <p:spPr bwMode="auto">
          <a:xfrm>
            <a:off x="1142976" y="1643050"/>
            <a:ext cx="442912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r="3374"/>
          <a:stretch>
            <a:fillRect/>
          </a:stretch>
        </p:blipFill>
        <p:spPr bwMode="auto">
          <a:xfrm>
            <a:off x="3571869" y="4214818"/>
            <a:ext cx="5247273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548878" y="168954"/>
            <a:ext cx="5292000" cy="211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797" y="-62616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597321" y="764704"/>
            <a:ext cx="66894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ЖИЗНЕННЫЙ ЦИКЛ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6528" y="1643050"/>
            <a:ext cx="2592000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0528" y="2857496"/>
            <a:ext cx="2592000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2908702"/>
            <a:ext cx="2592000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14415" y="5520468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ПРИВЛЕЧЕНИЕ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786182" y="4814840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УДЕРЖАНИЕ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215074" y="5500702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ВОЗВРАТ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797" y="-62616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97321" y="764704"/>
            <a:ext cx="62150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КАНАЛЫ КОММУНИКАЦИИ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6324" name="Picture 4" descr="https://www.salesforce.com/content/dam/blogs/legacy/2014/09/6a00e5501d9bf3883401a511f6830b970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1214417" y="1571614"/>
            <a:ext cx="7632000" cy="4946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797" y="-62616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AutoShape 6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2" name="Picture 2" descr="D:\Вишнева\Акции\Skechers\Skech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788" y="1428706"/>
            <a:ext cx="3858881" cy="4179662"/>
          </a:xfrm>
          <a:prstGeom prst="rect">
            <a:avLst/>
          </a:prstGeom>
          <a:noFill/>
        </p:spPr>
      </p:pic>
      <p:pic>
        <p:nvPicPr>
          <p:cNvPr id="1026" name="Picture 2" descr="D:\Вишнева\Акции\Skechers\Screenshot_2017-05-12-15-49-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2774" y="1428706"/>
            <a:ext cx="2799754" cy="4179632"/>
          </a:xfrm>
          <a:prstGeom prst="rect">
            <a:avLst/>
          </a:prstGeom>
          <a:noFill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96243" y="785794"/>
            <a:ext cx="67190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ПРИМЕР АКЦИИ </a:t>
            </a:r>
            <a:r>
              <a:rPr lang="en-US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SKECHERS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71604" y="5929330"/>
            <a:ext cx="70009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19004C"/>
              </a:buClr>
              <a:buFont typeface="Wingdings" pitchFamily="2" charset="2"/>
              <a:buChar char="§"/>
              <a:defRPr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Цепочка:    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E-mail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 → 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Viber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 →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SMS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797" y="-62616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AutoShape 6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97321" y="785794"/>
            <a:ext cx="67190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СОБСТВЕННЫЙ КОЛЛ-ЦЕНТР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2" name="Picture 2" descr="C:\Users\vyshneva\Desktop\Presentation-02-01.jpg"/>
          <p:cNvPicPr>
            <a:picLocks noChangeAspect="1" noChangeArrowheads="1"/>
          </p:cNvPicPr>
          <p:nvPr/>
        </p:nvPicPr>
        <p:blipFill>
          <a:blip r:embed="rId4" cstate="print"/>
          <a:srcRect l="5488" t="8479" r="5817" b="8620"/>
          <a:stretch>
            <a:fillRect/>
          </a:stretch>
        </p:blipFill>
        <p:spPr bwMode="auto">
          <a:xfrm>
            <a:off x="1500166" y="1464044"/>
            <a:ext cx="6572296" cy="4608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797" y="-62616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97321" y="764704"/>
            <a:ext cx="52789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РЕЗУЛЬТАТЫ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1643050"/>
            <a:ext cx="7143800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spcAft>
                <a:spcPts val="1800"/>
              </a:spcAft>
              <a:buClr>
                <a:srgbClr val="19004C"/>
              </a:buCl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Количество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участников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программы</a:t>
            </a:r>
            <a:b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      лояльности 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≈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1.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млн.чел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indent="457200">
              <a:spcAft>
                <a:spcPts val="1800"/>
              </a:spcAft>
              <a:buClr>
                <a:srgbClr val="19004C"/>
              </a:buCl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Доля продаж с картами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≈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90%</a:t>
            </a:r>
            <a:endParaRPr lang="ru-RU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indent="457200">
              <a:spcAft>
                <a:spcPts val="1800"/>
              </a:spcAft>
              <a:buClr>
                <a:srgbClr val="19004C"/>
              </a:buCl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Средний чек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выше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 раза</a:t>
            </a:r>
            <a:endParaRPr lang="ru-RU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indent="457200">
              <a:spcAft>
                <a:spcPts val="1800"/>
              </a:spcAft>
              <a:buClr>
                <a:srgbClr val="19004C"/>
              </a:buCl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Ежемесячно ≈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50 </a:t>
            </a:r>
            <a:r>
              <a:rPr lang="ru-RU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таргетированных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волн</a:t>
            </a:r>
            <a:endParaRPr lang="ru-RU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indent="457200">
              <a:spcAft>
                <a:spcPts val="1800"/>
              </a:spcAft>
              <a:buClr>
                <a:srgbClr val="19004C"/>
              </a:buClr>
              <a:buFont typeface="Wingdings" pitchFamily="2" charset="2"/>
              <a:buChar char="§"/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Средний отклик на акцию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выше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5%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indent="457200">
              <a:spcAft>
                <a:spcPts val="1800"/>
              </a:spcAft>
              <a:buClr>
                <a:srgbClr val="19004C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NPS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72%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275318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936557"/>
            <a:ext cx="914399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4400" b="1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ОМНИКАНАЛЬНОСТЬ</a:t>
            </a:r>
            <a:endParaRPr lang="ru-RU" sz="4400" b="1" dirty="0" smtClean="0">
              <a:solidFill>
                <a:srgbClr val="19004C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44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AutoShape 6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1691680" y="857232"/>
            <a:ext cx="2876114" cy="5596104"/>
            <a:chOff x="1691680" y="1340768"/>
            <a:chExt cx="2876114" cy="511256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691680" y="3429000"/>
              <a:ext cx="2876114" cy="1008112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uk-UA" b="1" dirty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РЕЗЕРВ+ДОСТАВКА</a:t>
              </a:r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ПРИШЕЛ, ЗАКАЗАЛ, </a:t>
              </a:r>
              <a:r>
                <a: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                      ПРИВЕЗЛИ</a:t>
              </a:r>
              <a:endPara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691680" y="2348880"/>
              <a:ext cx="2876114" cy="97113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PICK </a:t>
              </a: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UP+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РЕЗЕРВ</a:t>
              </a:r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ЗАКАЗАЛ, ПОДОЖДАЛ</a:t>
              </a:r>
              <a:r>
                <a: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,        </a:t>
              </a:r>
              <a:r>
                <a: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ПРИШЕЛ, КУПИЛ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691680" y="1340768"/>
              <a:ext cx="2876114" cy="936104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ONLINE</a:t>
              </a:r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ЗАКАЗАЛ, ПРИВЕЗЛИ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691680" y="4581128"/>
              <a:ext cx="2876114" cy="90204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  <a:p>
              <a:pPr algn="r">
                <a:defRPr/>
              </a:pPr>
              <a:endPara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  <a:p>
              <a:pPr algn="r">
                <a:defRPr/>
              </a:pP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ДОСТАВКА ИЗ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OFFLINE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МАГАЗИНА КЛИЕНТУ </a:t>
              </a:r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ONLINE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МАГАЗИНА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 algn="r">
                <a:defRPr/>
              </a:pPr>
              <a:r>
                <a:rPr lang="ru-RU" b="1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ru-RU" b="1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</a:br>
              <a:endParaRPr lang="uk-UA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691680" y="5589240"/>
              <a:ext cx="2876114" cy="86409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  <a:p>
              <a:pPr algn="r">
                <a:defRPr/>
              </a:pP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ПЕРЕМЕЩЕНИЯ МЕЖДУ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МАГЗИНАМИ </a:t>
              </a: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</a:br>
              <a:endPara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913454" y="571480"/>
            <a:ext cx="20160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842280" y="1611578"/>
            <a:ext cx="20160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4913454" y="2571744"/>
            <a:ext cx="20160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6842280" y="3571876"/>
            <a:ext cx="20160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4913454" y="4556272"/>
            <a:ext cx="20160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6842280" y="3571876"/>
            <a:ext cx="20160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1571612"/>
            <a:ext cx="19908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5309" cy="694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DEBDFF"/>
            </a:solidFill>
            <a:miter lim="800000"/>
            <a:headEnd/>
            <a:tailEnd/>
          </a:ln>
          <a:effectLst/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597321" y="745540"/>
            <a:ext cx="71895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РЕЗУЛЬТАТЫ ОМНИКАЛЬНОСТИ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 l="40630" t="22461" r="15446" b="14062"/>
          <a:stretch>
            <a:fillRect/>
          </a:stretch>
        </p:blipFill>
        <p:spPr bwMode="auto">
          <a:xfrm>
            <a:off x="1857356" y="1361763"/>
            <a:ext cx="6500858" cy="528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5214942" y="4359670"/>
            <a:ext cx="278608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457200" algn="ctr" fontAlgn="auto">
              <a:buClr>
                <a:srgbClr val="19004C"/>
              </a:buClr>
              <a:buSzPct val="80000"/>
              <a:tabLst/>
              <a:defRPr/>
            </a:pPr>
            <a:r>
              <a:rPr lang="en-US" sz="4800" b="1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ru-RU" sz="4800" b="1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0%</a:t>
            </a:r>
          </a:p>
          <a:p>
            <a:pPr marR="0" lvl="0" indent="457200" algn="ctr" fontAlgn="auto">
              <a:buClr>
                <a:srgbClr val="19004C"/>
              </a:buClr>
              <a:buSzPct val="80000"/>
              <a:tabLst/>
              <a:defRPr/>
            </a:pPr>
            <a:r>
              <a:rPr lang="ru-RU" sz="2800" dirty="0" err="1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инфокиоски</a:t>
            </a:r>
            <a:r>
              <a:rPr lang="ru-RU" sz="2800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R="0" lvl="0" indent="457200" algn="ctr" fontAlgn="auto">
              <a:buClr>
                <a:srgbClr val="19004C"/>
              </a:buClr>
              <a:buSzPct val="80000"/>
              <a:tabLst/>
              <a:defRPr/>
            </a:pPr>
            <a:r>
              <a:rPr lang="ru-RU" sz="2800" dirty="0" err="1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тачпанели</a:t>
            </a:r>
            <a:endParaRPr lang="ru-RU" sz="2800" dirty="0" smtClean="0">
              <a:solidFill>
                <a:srgbClr val="19004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3084" y="1817550"/>
            <a:ext cx="27363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ru-RU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0%</a:t>
            </a:r>
            <a:r>
              <a:rPr lang="ru-RU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</a:t>
            </a: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оля в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online </a:t>
            </a: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продажах</a:t>
            </a:r>
            <a:endParaRPr lang="ru-RU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85918" y="4359670"/>
            <a:ext cx="292895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457200" algn="ctr" fontAlgn="auto">
              <a:buClr>
                <a:srgbClr val="19004C"/>
              </a:buClr>
              <a:buSzPct val="80000"/>
              <a:tabLst/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125%</a:t>
            </a:r>
          </a:p>
          <a:p>
            <a:pPr marR="0" lvl="0" indent="457200" algn="ctr" fontAlgn="auto">
              <a:buClr>
                <a:srgbClr val="19004C"/>
              </a:buClr>
              <a:buSzPct val="80000"/>
              <a:tabLst/>
              <a:defRPr/>
            </a:pP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рост  </a:t>
            </a:r>
            <a:r>
              <a:rPr lang="en-US" sz="2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LfL</a:t>
            </a:r>
            <a:endParaRPr lang="ru-RU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R="0" lvl="0" indent="457200" algn="ctr" fontAlgn="auto">
              <a:buClr>
                <a:srgbClr val="19004C"/>
              </a:buClr>
              <a:buSzPct val="80000"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2016/2017</a:t>
            </a:r>
            <a:endParaRPr lang="en-US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AutoShape 6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259633" y="745540"/>
            <a:ext cx="7704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ДОПОЛНИТЕЛЬНЫЕ ПРИВИЛЕГИИ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/>
          <a:srcRect r="5794"/>
          <a:stretch>
            <a:fillRect/>
          </a:stretch>
        </p:blipFill>
        <p:spPr bwMode="auto">
          <a:xfrm>
            <a:off x="-32" y="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275318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095930" y="1717185"/>
            <a:ext cx="540516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50 ОТТЕНКОВ ЛОЯЛЬНОСТИ</a:t>
            </a:r>
          </a:p>
          <a:p>
            <a:pPr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КЛИЕНТООРИЕНТИРОВАННОСТЬ </a:t>
            </a:r>
            <a:r>
              <a:rPr lang="ru-RU" sz="2800" b="1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sz="2800" b="1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ОМНИ</a:t>
            </a:r>
            <a:r>
              <a:rPr lang="ru-RU" sz="2800" b="1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КАНАЛЬНОСТЬ </a:t>
            </a:r>
            <a:r>
              <a:rPr lang="en-US" sz="2800" b="1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INTERTOP</a:t>
            </a:r>
            <a:endParaRPr lang="en-US" sz="2800" b="1" dirty="0" smtClean="0">
              <a:solidFill>
                <a:srgbClr val="19004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270" y="3445377"/>
            <a:ext cx="5441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Толочина Валерия</a:t>
            </a:r>
          </a:p>
          <a:p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Маркетинг директор 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INTERTOP</a:t>
            </a:r>
          </a:p>
        </p:txBody>
      </p:sp>
      <p:pic>
        <p:nvPicPr>
          <p:cNvPr id="31746" name="Picture 2" descr="&amp;Scy;&amp;vcy;&amp;iukcy;&amp;tcy;&amp;lcy;&amp;icy;&amp;ncy;&amp;acy; &amp;vcy;&amp;iukcy;&amp;dcy; Lera Tolochina."/>
          <p:cNvPicPr>
            <a:picLocks noChangeAspect="1" noChangeArrowheads="1"/>
          </p:cNvPicPr>
          <p:nvPr/>
        </p:nvPicPr>
        <p:blipFill>
          <a:blip r:embed="rId3">
            <a:grayscl/>
            <a:lum bright="12000"/>
          </a:blip>
          <a:srcRect l="32873" t="6331" r="38792" b="69030"/>
          <a:stretch>
            <a:fillRect/>
          </a:stretch>
        </p:blipFill>
        <p:spPr bwMode="auto">
          <a:xfrm>
            <a:off x="928661" y="1730256"/>
            <a:ext cx="1959600" cy="255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806" y="-27384"/>
            <a:ext cx="9275318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936557"/>
            <a:ext cx="9143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ВОПРОСЫ?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806" y="-27384"/>
            <a:ext cx="9275318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" y="2924944"/>
            <a:ext cx="9143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СПАСИБО</a:t>
            </a:r>
            <a:r>
              <a:rPr lang="en-US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ЗА ВНИМАНИЕ!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1"/>
          <p:cNvSpPr txBox="1">
            <a:spLocks/>
          </p:cNvSpPr>
          <p:nvPr/>
        </p:nvSpPr>
        <p:spPr>
          <a:xfrm>
            <a:off x="428595" y="26326"/>
            <a:ext cx="2138960" cy="19739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8</a:t>
            </a:r>
            <a:endParaRPr kumimoji="0" lang="ru-RU" sz="10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Заголовок 51"/>
          <p:cNvSpPr txBox="1">
            <a:spLocks/>
          </p:cNvSpPr>
          <p:nvPr/>
        </p:nvSpPr>
        <p:spPr>
          <a:xfrm>
            <a:off x="1292122" y="386936"/>
            <a:ext cx="3208440" cy="106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фактов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об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INTERTOP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930" y="2263017"/>
            <a:ext cx="987376" cy="7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EC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7" y="3322124"/>
            <a:ext cx="91804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Clar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071942"/>
            <a:ext cx="928694" cy="33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Geo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86" y="4182170"/>
            <a:ext cx="778474" cy="19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Timberla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14" y="4071942"/>
            <a:ext cx="1357322" cy="45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http://upload.wikimedia.org/wikipedia/it/6/6c/Armani_Jean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27" y="5603288"/>
            <a:ext cx="1191352" cy="48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https://encrypted-tbn0.gstatic.com/images?q=tbn:ANd9GcR_ijDWHwCtJZYYB4a4ErvhlDP1U_-vrLssxOj_WQJIaqAz-7nk1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79" y="5497425"/>
            <a:ext cx="717546" cy="6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\\10.6.1.1\exchange\INTERTOP OUTLE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74" y="3358124"/>
            <a:ext cx="88137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&amp;Kcy;&amp;acy;&amp;rcy;&amp;tcy;&amp;icy;&amp;ncy;&amp;kcy;&amp;icy; &amp;pcy;&amp;ocy; &amp;zcy;&amp;acy;&amp;pcy;&amp;rcy;&amp;ocy;&amp;scy;&amp;ucy; armani exchan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7" y="5577741"/>
            <a:ext cx="1183801" cy="53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 rot="10800000" flipV="1">
            <a:off x="1785919" y="2000241"/>
            <a:ext cx="3415104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6" descr="http://cdn2.yoox.biz/Os/napapijri2/common/napapijriLogoF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8" y="4775217"/>
            <a:ext cx="1333178" cy="58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61" y="4862322"/>
            <a:ext cx="186847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 rot="10800000" flipV="1">
            <a:off x="1285851" y="2000238"/>
            <a:ext cx="500067" cy="35719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Кольцо 22"/>
          <p:cNvSpPr/>
          <p:nvPr/>
        </p:nvSpPr>
        <p:spPr>
          <a:xfrm>
            <a:off x="4067944" y="1285861"/>
            <a:ext cx="4896544" cy="4680520"/>
          </a:xfrm>
          <a:prstGeom prst="donut">
            <a:avLst>
              <a:gd name="adj" fmla="val 3421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57150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4" name="Прямая соединительная линия 23"/>
          <p:cNvCxnSpPr>
            <a:stCxn id="23" idx="6"/>
          </p:cNvCxnSpPr>
          <p:nvPr/>
        </p:nvCxnSpPr>
        <p:spPr>
          <a:xfrm flipH="1" flipV="1">
            <a:off x="7380312" y="3590117"/>
            <a:ext cx="1584176" cy="3600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23" idx="5"/>
          </p:cNvCxnSpPr>
          <p:nvPr/>
        </p:nvCxnSpPr>
        <p:spPr>
          <a:xfrm rot="5400000" flipH="1">
            <a:off x="7112466" y="4145996"/>
            <a:ext cx="1114754" cy="11551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23" idx="4"/>
          </p:cNvCxnSpPr>
          <p:nvPr/>
        </p:nvCxnSpPr>
        <p:spPr>
          <a:xfrm rot="5400000" flipH="1">
            <a:off x="5724128" y="5174293"/>
            <a:ext cx="1584176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16200000" flipV="1">
            <a:off x="5502119" y="1855940"/>
            <a:ext cx="2012804" cy="153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23" idx="2"/>
          </p:cNvCxnSpPr>
          <p:nvPr/>
        </p:nvCxnSpPr>
        <p:spPr>
          <a:xfrm rot="10800000">
            <a:off x="4067944" y="3626121"/>
            <a:ext cx="1584176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23" idx="1"/>
          </p:cNvCxnSpPr>
          <p:nvPr/>
        </p:nvCxnSpPr>
        <p:spPr>
          <a:xfrm rot="10800000">
            <a:off x="4785027" y="1971307"/>
            <a:ext cx="1158124" cy="10773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23" idx="7"/>
          </p:cNvCxnSpPr>
          <p:nvPr/>
        </p:nvCxnSpPr>
        <p:spPr>
          <a:xfrm rot="16200000" flipH="1" flipV="1">
            <a:off x="7112466" y="1951122"/>
            <a:ext cx="1114754" cy="11551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endCxn id="23" idx="3"/>
          </p:cNvCxnSpPr>
          <p:nvPr/>
        </p:nvCxnSpPr>
        <p:spPr>
          <a:xfrm rot="10800000" flipV="1">
            <a:off x="4785027" y="4166181"/>
            <a:ext cx="1155126" cy="11147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 cstate="print"/>
          <a:srcRect l="31010" t="82867" r="30838" b="8371"/>
          <a:stretch>
            <a:fillRect/>
          </a:stretch>
        </p:blipFill>
        <p:spPr bwMode="auto">
          <a:xfrm>
            <a:off x="5796136" y="3445531"/>
            <a:ext cx="1483365" cy="34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Заголовок 51"/>
          <p:cNvSpPr txBox="1">
            <a:spLocks/>
          </p:cNvSpPr>
          <p:nvPr/>
        </p:nvSpPr>
        <p:spPr>
          <a:xfrm>
            <a:off x="7524328" y="2293973"/>
            <a:ext cx="115212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&gt; </a:t>
            </a:r>
            <a:r>
              <a:rPr kumimoji="0" lang="en-US" sz="6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1</a:t>
            </a:r>
            <a:r>
              <a:rPr kumimoji="0" lang="ru-RU" sz="6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,</a:t>
            </a:r>
            <a:r>
              <a:rPr kumimoji="0" lang="en-US" sz="6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</a:t>
            </a:r>
            <a:r>
              <a:rPr kumimoji="0" lang="ru-RU" sz="5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ru-RU" sz="5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млн</a:t>
            </a: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лояльных клиентов</a:t>
            </a:r>
          </a:p>
        </p:txBody>
      </p:sp>
      <p:sp>
        <p:nvSpPr>
          <p:cNvPr id="34" name="Заголовок 51"/>
          <p:cNvSpPr txBox="1">
            <a:spLocks/>
          </p:cNvSpPr>
          <p:nvPr/>
        </p:nvSpPr>
        <p:spPr>
          <a:xfrm>
            <a:off x="5220072" y="1501885"/>
            <a:ext cx="144016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algn="ctr">
              <a:spcBef>
                <a:spcPct val="0"/>
              </a:spcBef>
            </a:pPr>
            <a:endParaRPr lang="ru-RU" sz="17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</a:t>
            </a:r>
            <a:r>
              <a:rPr kumimoji="0" lang="en-US" sz="10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3</a:t>
            </a:r>
            <a:r>
              <a:rPr kumimoji="0" lang="ru-RU" sz="8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endParaRPr kumimoji="0" lang="ru-RU" sz="8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года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2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бизнесу</a:t>
            </a:r>
            <a:endParaRPr kumimoji="0" lang="ru-RU" sz="5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5" name="Заголовок 51"/>
          <p:cNvSpPr txBox="1">
            <a:spLocks/>
          </p:cNvSpPr>
          <p:nvPr/>
        </p:nvSpPr>
        <p:spPr>
          <a:xfrm>
            <a:off x="6588224" y="4526221"/>
            <a:ext cx="158417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17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более</a:t>
            </a: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ru-RU" sz="3300" b="1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15</a:t>
            </a: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00</a:t>
            </a:r>
            <a:endParaRPr kumimoji="0" lang="ru-RU" sz="33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7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сотрудников</a:t>
            </a:r>
          </a:p>
        </p:txBody>
      </p:sp>
      <p:sp>
        <p:nvSpPr>
          <p:cNvPr id="36" name="Заголовок 51"/>
          <p:cNvSpPr txBox="1">
            <a:spLocks/>
          </p:cNvSpPr>
          <p:nvPr/>
        </p:nvSpPr>
        <p:spPr>
          <a:xfrm>
            <a:off x="4143372" y="3643315"/>
            <a:ext cx="1714512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</a:pPr>
            <a:r>
              <a:rPr lang="ru-RU" sz="17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почти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160</a:t>
            </a:r>
            <a:endParaRPr kumimoji="0" lang="ru-RU" sz="35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магазинов</a:t>
            </a:r>
          </a:p>
        </p:txBody>
      </p:sp>
      <p:sp>
        <p:nvSpPr>
          <p:cNvPr id="37" name="Заголовок 51"/>
          <p:cNvSpPr txBox="1">
            <a:spLocks/>
          </p:cNvSpPr>
          <p:nvPr/>
        </p:nvSpPr>
        <p:spPr>
          <a:xfrm>
            <a:off x="4355976" y="2365981"/>
            <a:ext cx="129614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розничных сетей</a:t>
            </a:r>
          </a:p>
        </p:txBody>
      </p:sp>
      <p:sp>
        <p:nvSpPr>
          <p:cNvPr id="38" name="Заголовок 51"/>
          <p:cNvSpPr txBox="1">
            <a:spLocks/>
          </p:cNvSpPr>
          <p:nvPr/>
        </p:nvSpPr>
        <p:spPr>
          <a:xfrm>
            <a:off x="7380312" y="3590117"/>
            <a:ext cx="144016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&gt; </a:t>
            </a:r>
            <a:r>
              <a:rPr kumimoji="0" lang="ru-RU" sz="5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млн</a:t>
            </a:r>
            <a:endParaRPr kumimoji="0" lang="ru-RU" sz="3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посетителей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в год</a:t>
            </a:r>
          </a:p>
        </p:txBody>
      </p:sp>
      <p:sp>
        <p:nvSpPr>
          <p:cNvPr id="39" name="Заголовок 51"/>
          <p:cNvSpPr txBox="1">
            <a:spLocks/>
          </p:cNvSpPr>
          <p:nvPr/>
        </p:nvSpPr>
        <p:spPr>
          <a:xfrm>
            <a:off x="5214942" y="4454213"/>
            <a:ext cx="129614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онлайн</a:t>
            </a:r>
            <a:endParaRPr kumimoji="0" lang="ru-RU" sz="17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магазина</a:t>
            </a:r>
            <a:endParaRPr kumimoji="0" lang="ru-RU" sz="17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0" name="Заголовок 51"/>
          <p:cNvSpPr txBox="1">
            <a:spLocks/>
          </p:cNvSpPr>
          <p:nvPr/>
        </p:nvSpPr>
        <p:spPr>
          <a:xfrm>
            <a:off x="6156176" y="1571612"/>
            <a:ext cx="172819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ru-RU" sz="3800" b="1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2</a:t>
            </a:r>
            <a:r>
              <a:rPr lang="ru-RU" sz="33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страны</a:t>
            </a:r>
          </a:p>
          <a:p>
            <a:pPr algn="ctr">
              <a:spcBef>
                <a:spcPct val="0"/>
              </a:spcBef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UA, KZ</a:t>
            </a:r>
            <a:endParaRPr kumimoji="0" lang="ru-RU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537478" y="2338574"/>
            <a:ext cx="1739333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http://img2.wikia.nocookie.net/__cb20130218155001/logopedia/images/9/9c/Skechers_logo_199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1540" y="3286124"/>
            <a:ext cx="900196" cy="3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275318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936557"/>
            <a:ext cx="914399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b="1" dirty="0" smtClean="0">
                <a:solidFill>
                  <a:srgbClr val="19004C"/>
                </a:solidFill>
                <a:latin typeface="Calibri" pitchFamily="34" charset="0"/>
                <a:cs typeface="Calibri" pitchFamily="34" charset="0"/>
              </a:rPr>
              <a:t>INTERTOP PLUS</a:t>
            </a:r>
            <a:endParaRPr lang="ru-RU" sz="4400" b="1" dirty="0" smtClean="0">
              <a:solidFill>
                <a:srgbClr val="19004C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44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1309" y="0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8184" y="2285992"/>
            <a:ext cx="3079381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28728" y="928670"/>
            <a:ext cx="64913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ОТ  ДИСКОНТА  К  БОНУСАМ 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/>
          <a:srcRect t="22531" r="56383" b="21733"/>
          <a:stretch>
            <a:fillRect/>
          </a:stretch>
        </p:blipFill>
        <p:spPr bwMode="auto">
          <a:xfrm>
            <a:off x="1214414" y="2214554"/>
            <a:ext cx="292895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5"/>
          <a:srcRect l="44539" t="22531" r="44681" b="21733"/>
          <a:stretch>
            <a:fillRect/>
          </a:stretch>
        </p:blipFill>
        <p:spPr bwMode="auto">
          <a:xfrm>
            <a:off x="4357686" y="2428868"/>
            <a:ext cx="72390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797" y="-62616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97321" y="764704"/>
            <a:ext cx="67190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БАЗОВЫЕ   УСЛОВИЯ </a:t>
            </a: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 ПРОГРАММЫ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494717"/>
            <a:ext cx="5500726" cy="493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1309" y="-90000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AutoShape 6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428728" y="745540"/>
            <a:ext cx="74643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ДОПОЛНИТЕЛЬНЫЕ </a:t>
            </a: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 ПРИВИЛЕГИИ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 l="-1" b="1979"/>
          <a:stretch>
            <a:fillRect/>
          </a:stretch>
        </p:blipFill>
        <p:spPr bwMode="auto">
          <a:xfrm>
            <a:off x="1500166" y="1428736"/>
            <a:ext cx="735811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309" y="0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AutoShape 6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data:image/jpeg;base64,/9j/4AAQSkZJRgABAQAAAQABAAD/2wCEAAkGBxQQEBQUExQWFhQXGBgUFxgWFRkdGRgbFxcYHRUYGBkYHSggHBolGxcYITEhJSkrLi4uFyAzODMtNyktLisBCgoKDg0OGxAQGy8kICUsLDQsLzQ0LCwvLCwsLCwsLCwsLCwsLCwsLCwsLCwsLCwsLCwsLCwsLCwsLCwsLCwsLP/AABEIAIkBbgMBIgACEQEDEQH/xAAcAAEAAgMBAQEAAAAAAAAAAAAABggEBQcDAgH/xABPEAABAwICBAcLCAcHAwUAAAABAAIDBBEFIQYHEjETIkFRYXHRFBYXMlJTVIGRk6EVI0KSosHS0zNicoKUseEkY4OjsuLjNMLwCGRzs/H/xAAZAQEAAwEBAAAAAAAAAAAAAAAAAQIDBAX/xAAoEQADAAIABwACAQUBAAAAAAAAAQIDEQQSExQhMVFBYXEiQlJigTL/2gAMAwEAAhEDEQA/AO4oiIAiLHratsTC5xy5OcnmCA9y629amtx+NmTeOejd7exaDEcTfOczZvI0bvXzlYsELnuDWi5Kkg2c+kMrvF2W9Qufj2LyjnqZvFMh6sh7RYLd4bgTI7F9nu6fFHUOXrK2wCAizcIqXb3W/akJ/ldfZ0dlPjPb7XH7lv66tjgjMkr2xsbvc9wa0dZKgeMa4KGElsQlnOYuxoazL9Z5BI6QCpmar0iG0vZv+9l3nB9U9q/W6MHlkH1f6rm9ZrtmN+CpY277F8jn9RIaG+y/rWqk1xYiT4tMOgRP/wC6QrVYMhn1oOv97H979j/cnex/e/Y/3Li8mtjEySeFjb0CFth1bVz8V8nWrifnme5j7FPb2R14O1d7H979j/cnex/e/Y/3LhXhJxT0x3uoPy1+s1lYoCD3W42N7GKGx6D83uU9tf1Drwdx72T5wfV/qney7zg+qe1cY8K2J+eZ7mPsTwrYn55nuY+xR29jrwdn72XecH1T2p3su84PqntXG4tbOJNNzJG7odC232bH4ra4brpq2n5+CGRv6m3G7pzJcD7BuUPBkJWaDpr9GX8j2nrBHasKpwaZmeztDnbn8N/wWw0Q00psTaeBJbI0AvieAHtvyi2Tm35R0XspIsWmnpmq0/KICype3c9w6nFZtNjszN5DhzOH3jNbnHMJEjS9os8Z5fS6D09KiaAmeGYsybLxXeSfuPKtiueseWkEGxGYPMpvhlXw0TXcu49Y3/8AnSgMtERQSEREAREQBERAEREAREQBERAEREAREQBERAEREB8SyhjS5xsALkqE4lWmZ5cd30RzDt51utKquwbGOXjO6gcvj/JRpSiGfoF1McFw4QszHHdm4836o6FptGqLbk2zuZu/a5PZv9ilaMIKM6daXx4XT7bgHyvu2KO9i48pPKGDK56QN5CkU8zWNc5xDWtBc4ncABck9FlV3TPSJ+I1kk7idi+zE0/QjHii3IT4x6XHoWmHHzv9GeW+VHhpFpDUV8vCVEhcfot3MYOZjdw5r7zykrVIi9FLXhHC3v2EUs0E0FmxVzi1wjhYdl8hFztEX2WNyubWJuRYOG/cupUWp2gYBtmeU8u1IG36LRgWHx6VleaZemaziqls4CisV4J8L8y/38v417t1YYWBbuW/XLNf18dU7mP2W7eityKyXgxwv0Ue9m/Gngxwv0Ue9m/Go7qfjHb0VtRWGxDVLhsjSGRvicRk5krzb1SFwPsXAMRp+BmliLg4xyPi2hudsPLbjoNrrXHlm/RS8Tj2eCL82hzhNoc4WpmSXVxVPixWkLCQXSCN1r5tfk8EDeLG/WAeRWeVf9SODcPiHDkcSnaXX5NuQFrB08UvPQWhWAXBxLXOdmBNSFz+oHHdbdtH+ammLVfBROdy7m9Z3dvqUHWCNmFLtGG2g63OI+A+5RWGIvcGtFyTYKdUkAjY1o3AW6+cowj2REUEhERAEREAREQBERAEREAREQBERAEREAREQBERAQrHJdqof0HZHqHbdYCysUZaeQfruPtN/vWKpIJno/Fs07Om7j6z2WWxWs0dm2oGjlbdp+74ELZqCTnWu7GzBQCBps6pdsHPPg2WMnqN2tPQ8rgS6z/6gY3cNRutxNiVoNvpbTCQTuzFsugrky9Dh0lBxZ3uwiItjE6dq11kQ4fTdzVET9kOc9skYB8bMh7SQb3yBF94yFrqeDWxhnnn+4l/Cq6osawRT2bTnpLRYrwsYZ55/uJfwr1j1pYWRfukjoMM1/8AQq4Iq9tH7J7iiyXhQwv0r/Jm/LTwoYX6V/kzflqtqJ2s/R3FfCyPhPwv0r/Jm/LXzBpfg0guJqbf9OPZPXZ7QfWq4Io7afo7h/C1OHuoagXg7mlHPHwbufyb8x9izfkqDzMXu29iqXG8tcHNJa4ZhzSQ4HnBGYPUu3andNpatz6WpcXyMZwkch8ZzQQHNfzkFzbHeQTfdc5ZMDlbTNceVU9HTIKZkYOwxrQcyGtAv7FgSY9G0kODwRkQW/1W1Wg0poxsiQbxxXdIO4+o5etc5uazGcQ4d42fFGQvlmd5PIP6L5GCz+b+0z8S16kWi9aTeI8gu37x8b+1SQeuj+FOjJfILO3NFwbc5y9ntW9RFBIREQBERAEREAREQBERAEREAREQBERAEREAREQBYZxSHzjfasLSPEODZsNPGdv6G8vt3e1RRSQbjSDg3uEkb2knJwBzy3H7vUsCGgkeA5rHEHcQF80dMZZGsHKfYOU+xTqGMNaGgWAFgEBGMKjngffg3FpycPvHSFKGOuAc/XvX0ud6x9YrsMnjhhjZI8sL5Nsu4oJtGBs8ps4+oc6mZdPSIdKVtku0m0dgxGAwztJbfaa4GzmOAIDmHkOZ5wb2IIXJsW1KztJNNURyN5pQ5jgOtocCfU1fHhrqvRoPa/tTw11Xo0Htf2roiM0+jGrxV7NPJqnxIGwjjd0iZtj1bVj8Fhu1a4oD/wBG49UsH5imeA62KurqoYG08AMsjWXu/IE8Y7+QXNuhdiCms2SHqkiJxY68orT4NsU9Dd72D8xeLtAMSBt3HLl+wfiHWKs6ir3VfEW7eSsPeFiXocv2e1O8LEvQ5fs9qs8idzXxEdvJWHvCxL0OX7PatZimBVNL+np5Yhe20+NwaSeQPtsn1FWxUO1q4xFT4ZO2SxdOx0MbeUucLbQHMy+1fksOcK08RTetEVglLeytyIi6zlC6RqIpXOxGSQeLHA4OPS97NkevZcf3VzdWF1N4B3Lh4keLSVB4U33hlrRDq2eN0cIVjnrUGuGd0T1azSJ39nf0lv8AqB+5bNRvSqquWxjk4zv+34X9oXnncyPrZaPX7pZ+9f6p/otat9opT3e5/IBsjrNifh/NSQSZERQSEREAREQBERAEREAREQBERAEREAREQBERAEREBBcTqOEle7kvYdQyCxV+kL8VipIdE4M3v5rNHrzP3KRqPaJzCz2cuTh/I/d7VIVUsFVPSzEjVV1RM76crrDma07LB1hrWjrVrFV3TbRubD6qRsrTsOe4xSW4r2uJLc923be3eCOaxPTw2uZnPxG9Ij6Ii7TkPuKUsc1zSWuaQ5rgbFpabtII3EEAg9CnFHrbxKNuyXxSfrSRcb/LLR8FBEVaia9otNOfTOheGPEfJpvdP/MTwx4j5NN7p/5i56ir0o+Furf06F4Y8R8mm90/8xPDHiPk03un/mLnqJ0o+Dq39JzU62cSfe0kbL+RC3Lq29r433qJYrik1VJwk8jpH7ruO4cwG4DoACw0VpiZ9IrV0/bCLJw/Dpag2giklO75tjnW69kZbxvXSNFNT00rg+udwMe/gmOBkd0Fwu1g3bi47929KyTPtkzFV6NHqy0LdiNQJJGnuWJ15Cd0jhmIhz3y2uYZZEhWMAWPh9BHTxNiiYGRsFmtaMgO3p3les8zWNLnEADlK8/JkdvZ2Y4UI866qETC53JuHOeQKDzyl7i52ZJuVl4viJnfyhg8UfeelYICoXPuCIvcGtFyTYKcUFKIowwcm8855SsDAcL4IbbvHP2RzdfOtugCIigkIiIAiIgCIiAIiIAiIgCIiAIiIAiIgCIiAIiICKY9hZY4yNF2HM2+ieX1dK0y6ItbVYJFJnbZPO3L4bvgp2RoidLUOjeHNNiP/CD0KU0WOxvHGOw7mO71HtssCXRk/Rk9rfvBXidG5fKZ7XfhQEoZIHC4II6DdfFRTskaWva17TkWuAIPWDkVGRo5MNzo/rO/CvVuCVA3SAdT39iA+K7V3hs3jUkY5fmy6P8A+pzVrnapsMv+ikHRw8mXtddbX5FqfOj3j+xPkWp86PeP7FbnpfkjlXw0L9TuHkkgztHMJRYdV2k+0r58DeH+VUe8b+BSD5FqfOj3j+xPkWp86PeP7FPUv6R05+Ef8DeH+VUe8b+BPA3h/lVHvG/gUg+Ranzo94/sT5FqfOj3j+xOpf0dOfhpYdUOHNGbZX9LpiD1cQAf/q9Rqlwy/wCikPRw8mfsddbX5GqfOj3j+xPkWp86PeP7E6l/RyT8MOn1Y4Ww3FKCf1pZnD2PeQtpS6G0EXiUdODuuYmk7773AlY/yLU+dHvH9i/DglQd8g94/sVXTftk6XwkccYaLNAA5gLD2BeUtdG3xntH7w/ko67R2Y73MPW534V9t0ZfyvaOoEqCTMq9ImN/RguPOch8c1H62ufMbvO7cBuHUPvW7i0ZH0pCeoAfzus6nwSFn0do/rG/w3fBARWkonymzGk9PIOsqUYVgzYeMeM/n5B1dq2bW2FhkF+psaCIigkIiIAiIgCIiAIiIAiIgCIiAIiIAiIgCIiAIiIAiIgCIiAIiIAi02lmkUeHUr55M7WaxoOb3nxWj2Ek8gBPIq+Y5p7X1by51Q+Nt7hkLjG1vRdhDj1uJWuPFV+jO8qj2WcRVk0fGK173Mpp6uQsAc7+1vaGg3tcvkAzscugre95+kHl1P8AH/8AMrPAl4dIqs2/SZ35FwHvQ0g8up/j/wDmUj0E7tw2KvqsRdUWijbwbJpXPDjxidi7i25PBtuDvNslDxJLxSZZZNv0zraKp40hrPTKr+Jm/GtpozPXV1XFTsrKobbuMe6ZuKwZvd43I0G3ObDlV3wzS22UWdN6SLOItPiGKU2GUzTNLsRsGy0yPc97yBuFyXSPNr8pXFtLdPKrFalkVEJ4mC4YyJ7hLITa7n8GcgOa9hmSebKMbv8Ag0q1JYFFy7Q/V/WECSvrqrn4COrl9kkgf8GfWWLrnxruSGmpKeWWOS/DOLJZA/Ya1zGhz9radtOJOZN+DzRY91yph3pbZ1tFU/vhrPTKr+Jm/EpBgOGYzXRGWnlqnxhxZtGsc3MAXttyC+/eFq+H17Zms6fpMsgi4D3n6QeXU/x//MszR7RjGm11MKh9W2HhWukd3WXs2W3cWuDZTk7Z2c/KCo8S/wAkWWR/GdyRcc1i60ZGSvpqFwbsEtknsCS4HjNjBBFhuLiDfO1rXPNZdJa1xJNZVXPNUSj4B1lMcPVLZFZ5T0WtRVepZsVlYHxuxKRh3OjdVOabGxs5twcxZeuxjPNivsrFbt/9kOt+mWcRcV1RvqzWzyVc1SI4ISXtqJJbAvORc2Q2FmskO7kUExfS2qnqJZWVNTGx8j3tYJ5WhjXOJa3ZD7CwtkFVYG6a2HmSW9FpUVVqLFq+eVkUdVVOfI4MaO6Zsy42H0shnvVl9H8L7kp2RGSSVzRxpJXue57j4xJcSbX3DkGSrkxcn5LRk5/RskXCtcWlUprxDTzyxthYGvMUr2bUjuMQdggHZbs9RLgoJ3w1nplV/EzfjV54d0t7K1nlPRbBFwSeSWiwUVMtRO6rrS1sLjPIXRQtcHktJfcbQaLkedaOe8K74az0yq/iZvxpPDuvTFZlPtFsEVZMCw/E8S2zBJUTcHYOLqki21ewBkeL7jkN3rW27wsb8mX+LZ+ajwJeHSCzN+pZYVFXaXQfGgWgtnAcQ0ubUNds3IG0Q2S9he/qK3Wu3FuDqKanhke0wxO29h5Hj7HBtda2YDCf8RV6O6ST2T1dLbR29FUj5Un8/N71/apLg+i+LVcLZoRM6N19lxqQ29iQTZ8gNrg52zV3w+vdFFn36RZJFWPSHB8Sw9rHVLpYw8lrf7SHXIFzkx5K08eM1DTdtRO087ZpAfaHIuG35TDz69otoi4vqv0zmigrZayWSWngYxzS87TttxIbG17sy52QsTkbbrqIaQ6w66se48M+GO/FjhcWBovld7bOceck26BuVVw9OmizzSlssuiqzgkNfXSmOnfPJJYvPzzhYAi7nOe4DeRvPKpD3h435Mv8Wz81S8CXukQszfqWWFRV67wsb8mX+LZ+attodoJXSVL2V3DxxtjJB4d1i8uaG2dG/PIP5eZVeKUt8yLLI3/advREWJqERfl0BwbXfj/D1jaZh4lOONY5GR4BP1W2HW5wXN113S7VLVT1c08EsJEsjpNmQuYW7ZJIu1rgbHlyWk8DeI+VS+9k/KXfjyY5lLZxXjuqb0RXA9KKuha5tNMYg8hzrMjdcgWGb2krZ+EnFPTHe6g/LX3pLq7q8PgM876fYBa0Bkjy5xcbANBjAOVzv3NKiK0SivKSZVu48E1w/WpiUTw58onGV2PiYL9AMbWkE9ilOvXSK/BUTDzTzfHgmH4uI6GqF6uMLZNWcNN/09I01UxO7iZxtPPdwvblDHBaTHcVfWVMtRJ40jy63kjcxo6GtAb6lTkl34Xotz1yefyYCk2h+lIwxs0kUYfVSDgmOf4kTMiXZZuc51uLkLMGfItJhOHPqp44IgDJI4Mbc2Ge8noAuT0Aqcae6vG4ZQwyh7pZDLsSutZoDmEt2W8gBba5vfaG7cr252pf5KQqX9S/BCMWxSarlMs8jpJDltOO4czQMmjoAAzXY9QtRE6lnYGMEzJBtOAG25jxdm0d+Ra8c2S4gpxqcxbufFGMJ4k7XQnmvbajPXtN2R+2q5p3DSLYq1e2WHmlaxpc4gNaC4k7gALknosqsaXY4a+tmqDfZc60YOWzG3KMW5Ds5npJXZtdWkPc1CIGOtJUksPOIm/pT67tZ1PPMuArLho8cxpxF/2hdd0b1q0dFSQ07Kae0bQ0n5sbTt73ZO3ucSfWtNqf0QZXTSy1EYfTxjYDXXs6R1jyH6Lcz+21dW8HmG+iR/a7VObJG+VkYorW0RGbXdABxaWYn9Z7Gi3WL/yW+0q0ukpsG7pewQ1E7A2JgdtFj5QS3MgXLWXcct7bZ8uRPqzwxzmu7mDS0g8WSQNNjezm7WyQeW43Ll+unH+6K4QNPzdONm3PI7N56bDZb0EO51lMxdJSv5NKqplujnq2ejODOrquGnblwjrE+S0AmR3WGg26bLWLs2ojR/ZZLWvAu/5mLnDWn50+twaP8M8668t8s7ObHPNWjq9LTtijYxgsxjQxo5g0WA9i9UWP3dHt7HCM28zs7Q2rN8Y2vfLl5l5h6Bz/AF3aQdz0Qpmn5ypJBtyRsLTJ9YlrbcoLuZcFUi0/0g+UK+WYG8YPBxf/ABsyBH7R2n/vKPNaSQACSSAAN5JyAHSSvRwxyycGWuaiRaB45BQVgqJ43ybDXCMM2cnOFi47RG5pcP3uhdKm120+ydmmm2rHZuWWvyXs69r8y32A6s6KKmiZPTslmDRwjyXcZ5zdbPdc2HQAuaa36WjpaiOmpYGRua3hJXNvfjZRszOWQLiP1mrHcZb1pm2rxz7IJVVL5ZHySO2nvcXuceVzjdx9pW10OwJ2IVsNOBxXO2pDzRtzkOW7LijpcFpV0jRQfJeD1FeeLUVN6alNhcNO94v+sHO5iIW866Mj1Pj/AIYQt15NLrQxwVde5seUNOO54wN3ENnkDkBcLdTGqIopdqw0aGIV7WvbeCIcJKDuI3MZ+874NcniJ/gebokGgesalwyjbB3PM55c58j28HZznc13XsGhoz5lv5ddtPbi0sxP6zmAe0E/yUt8HmG+iR/a7V4VerTDJG2NKG9LHyNI9bXZ+vJcbvE3tpnUpyJaTR74BpWZ8OfXzxcBEBJI1u0XOMcd+MeK3MlpsBe4sb5quGL4i+qqJZ5PHleXnO9r7mg8zRZo6AF1rXXi7Kelgw6Highr3NG5sUeUTeovbf8AwulcaW/DwtOvpjnrzyn60C4ve3LbfbltflXZsO1v0dPDHDHS1AZG1sbRePINFh9LM5b1q9T2hUVXHLUVUYkjvwUTXXtcZyPyPU0dTlC9PsPZTYnVQxANjY8bLRuAdGx1s+baVq5Mlcr/AAQuaJ5l+T30+0tditS2TY4ONjdiNhNyLm7nE7tom27kaOa6jI/p/RFYPVVg9G+gpqltPFw+yWukLAX7bHFjiCb7JOzfK29TdLFK0isy8leWcs0tj7hoqbD7WlP9sqhyiR7dmKM28hm8br2Kh67Vp7qtnrayWpp5o/nA0lkm0LOaxrLBzQciGg5jLNRfwN4j5VL72T8pVx5Y15Za8VOvCIjgekNTQl5ppTEXgBxDGOuBew47Tbedy2/hJxT0x3uoPy1k45qyrKKnkqJn0wjjFzaR5JuQGgAxgElxAGYzKha0XJfn2VbuPBMKbWhijHbRqdsD6L4otk9ewxp9hVhcGqzPTwyubsOkjZIWn6Jc0Et9V1WvQLAPlCvihIvGDwkvNwbCNoH9okM/fVnwLbly8SpTSSOjA6a22fSIi5jcKA63YayWnhjo2TFxl23uhJBaGNNgSCCLucD+6p8vxTNcr2Q1taK+dy6Qf++9478Sdy6Qc9d7x34lYNFt1v0jLpftlb8S0fxqpDRPFVyhpu0SOLgCeUAnfZfOGas8RncB3PwTeV8rmtA9QJcfUFZJFPcUvCSI6E+2ca0k0WqKKgGH0UEs5lcJaucMsHbJBZG25yGQ3bgOUuKgveLiPoc31R2qz6KJz0iawpnH9Tmh81PVyz1UD4yxgbFtjeXk7ZHSGgDqeelTzWLhDqzDKiJjS5+yHsA3l0bg4AdJtb1qSL9VKyN1zF5hKdFX+8XEfQ5vqjtXpTaGYnG9r2Ukwexwe07Iyc03ad/OArNote5r4jLt5K+aZYTimJVRnfRTNGy1jGAAhjWjMX5buLnX/WtyLR94mI+hzfVHarPooXEUlpJEvAm9tlcsPwTG6dmxDHVxMvtbLHFoud5sDvyHsWV3LpBz13vHfiVg0Trv4iej+2cz1aYDXukNRiMtR83dsUMsriCSBeRzdqxA3NB5bnkChOmWrmvbWTyRxOnjklfK17C0n5xxdZzSdraF7XtY2v0KwSKizUq2iXjTnTKwd4mI+hzfVHavl2gGIHfRSn90dqtCi07mvhToT9Ku+D6v9Bk+oFN8O0WqsNwx/AU0j66sbsOLG27mhIzbfzh6LZkeQL9rRVriKfhllhS/JWDvExH0Ob6o7VKNWmhNSzEopKqmkZHGHSAvA2dto+bv1E7Q6Whd3RTXEU1oicEp7MbFKswwvkbG6VzWktYwXc88jRzXPKchvVc8V0UxSpnlnkpJi+Rxe7ijl3AZ7gLAdACssV+LPHkcei9wr9lY4dAcQc5rTSStBIBcWizQTYuOe4b1K9YuEV1XLHBTUcwpKVgih4ttqwAc+2VhxQBluF+Wy7iiv3FN70VWFJaKwd4mI+hzfVHas7DNHcZpdrgIaqLattcGdnate17HO1z7VZFFZ8RT9pELAl+SvncukHPXe8d+Jb7Q/BsUkmMmIPrO54RwnBGR5dO/PZjDQ7jN3kgmxyByJt2VFSsza9Issen7ZXTSfR/FK+rlqH0cwLzxW28VoFmNGfIBnzkk8q1R0FxH0Ob6o7VaBFZcRSWkkVeCW9mt0awptHSQQNGUbGtOWZda73HpLiSekrkGtTRGsqMTklgp5JGPZGdprcrhuyRv38W/rXcl+LKMjmuY0uFS0Vg7xcR9Dm+qO1TWhw/EI8BkpG01Q2bulpbs3BEZtIXBwOXHYQQD9Ic67Ui0rO37RScKn0V7bSaQAW/t3vHfiX73LpBz13vHfiVg0Tr/AKQ6X7ZXLEcExupZsTR1cjL7Wy9xIuNxsXb81j0GrbEpnAdzFgvbalc1rR0kXLrdQKsqinuKS8JEdBN+WQTRnRduBUM8m02Sct25HuJYwbPitvnsxNuXF285nLID00M0qnqpGsma07cPDN2G2IAEJuQXHiPEw2emN4ueSW4t+gl/Yf8A6Sua6k91V1U3+h6p/wCk2yz/AKWk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547664" y="745540"/>
            <a:ext cx="6840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ПОЗДРАВЛЕНИЕ С ПРАЗДНИКАМИ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71604" y="1540551"/>
            <a:ext cx="739060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19004C"/>
              </a:buClr>
              <a:buFont typeface="Wingdings" pitchFamily="2" charset="2"/>
              <a:buChar char="§"/>
              <a:defRPr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День Рождения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19004C"/>
              </a:buClr>
              <a:buFont typeface="Wingdings" pitchFamily="2" charset="2"/>
              <a:buChar char="§"/>
              <a:defRPr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Мы вместе год</a:t>
            </a:r>
          </a:p>
          <a:p>
            <a:pPr marL="342900" indent="-342900">
              <a:spcAft>
                <a:spcPts val="1200"/>
              </a:spcAft>
              <a:buClr>
                <a:srgbClr val="19004C"/>
              </a:buClr>
              <a:buFont typeface="Wingdings" pitchFamily="2" charset="2"/>
              <a:buChar char="§"/>
              <a:defRPr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Три года в программе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	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spcAft>
                <a:spcPts val="1200"/>
              </a:spcAft>
              <a:defRPr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27963" y="3331710"/>
            <a:ext cx="8230317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797" y="-62616"/>
            <a:ext cx="9275309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97321" y="764704"/>
            <a:ext cx="52789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19004C"/>
                </a:solidFill>
                <a:latin typeface="Arial" pitchFamily="34" charset="0"/>
                <a:cs typeface="Arial" pitchFamily="34" charset="0"/>
              </a:rPr>
              <a:t>ПЕРСОНАЛЬНЫЕ  АКЦИИ</a:t>
            </a:r>
            <a:endParaRPr lang="ru-RU" sz="2800" dirty="0">
              <a:solidFill>
                <a:srgbClr val="19004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2" descr="C:\Users\KOZACH~1\AppData\Local\Temp\notes6B8193\Banner Intertop Plus 620x293-2.jpg"/>
          <p:cNvPicPr>
            <a:picLocks noChangeAspect="1" noChangeArrowheads="1"/>
          </p:cNvPicPr>
          <p:nvPr/>
        </p:nvPicPr>
        <p:blipFill>
          <a:blip r:embed="rId4" cstate="print"/>
          <a:srcRect l="7935"/>
          <a:stretch>
            <a:fillRect/>
          </a:stretch>
        </p:blipFill>
        <p:spPr bwMode="auto">
          <a:xfrm>
            <a:off x="640847" y="3090510"/>
            <a:ext cx="8245476" cy="3553200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71604" y="1540551"/>
            <a:ext cx="739060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19004C"/>
              </a:buClr>
              <a:buFont typeface="Wingdings" pitchFamily="2" charset="2"/>
              <a:buChar char="§"/>
              <a:defRPr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Действуют для избранных клиентов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19004C"/>
              </a:buClr>
              <a:buFont typeface="Wingdings" pitchFamily="2" charset="2"/>
              <a:buChar char="§"/>
              <a:defRPr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Ограничены во времени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	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spcAft>
                <a:spcPts val="1200"/>
              </a:spcAft>
              <a:defRPr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6108</TotalTime>
  <Words>424</Words>
  <Application>Microsoft Office PowerPoint</Application>
  <PresentationFormat>Экран (4:3)</PresentationFormat>
  <Paragraphs>107</Paragraphs>
  <Slides>21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MTI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Tolochina Valeriia</dc:creator>
  <cp:lastModifiedBy>tolochina</cp:lastModifiedBy>
  <cp:revision>289</cp:revision>
  <dcterms:created xsi:type="dcterms:W3CDTF">2014-09-23T12:54:02Z</dcterms:created>
  <dcterms:modified xsi:type="dcterms:W3CDTF">2017-05-23T10:58:29Z</dcterms:modified>
</cp:coreProperties>
</file>